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7" r:id="rId2"/>
    <p:sldId id="259" r:id="rId3"/>
    <p:sldId id="260" r:id="rId4"/>
    <p:sldId id="261" r:id="rId5"/>
    <p:sldId id="273" r:id="rId6"/>
    <p:sldId id="274" r:id="rId7"/>
    <p:sldId id="275" r:id="rId8"/>
    <p:sldId id="264" r:id="rId9"/>
    <p:sldId id="272" r:id="rId10"/>
    <p:sldId id="271" r:id="rId11"/>
    <p:sldId id="269" r:id="rId12"/>
    <p:sldId id="278" r:id="rId13"/>
    <p:sldId id="262" r:id="rId14"/>
    <p:sldId id="263" r:id="rId15"/>
    <p:sldId id="265" r:id="rId16"/>
    <p:sldId id="281" r:id="rId17"/>
    <p:sldId id="279" r:id="rId18"/>
    <p:sldId id="270" r:id="rId19"/>
    <p:sldId id="277" r:id="rId20"/>
    <p:sldId id="266" r:id="rId21"/>
    <p:sldId id="28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964"/>
  </p:normalViewPr>
  <p:slideViewPr>
    <p:cSldViewPr snapToGrid="0" snapToObjects="1">
      <p:cViewPr varScale="1">
        <p:scale>
          <a:sx n="86" d="100"/>
          <a:sy n="86" d="100"/>
        </p:scale>
        <p:origin x="533"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wingunasekaran2001@outlook.com" userId="7f44bdacc7c36f91" providerId="LiveId" clId="{D0C3D26F-DD4D-466F-BF12-52F2CE499191}"/>
    <pc:docChg chg="undo custSel addSld delSld modSld sldOrd">
      <pc:chgData name="aswingunasekaran2001@outlook.com" userId="7f44bdacc7c36f91" providerId="LiveId" clId="{D0C3D26F-DD4D-466F-BF12-52F2CE499191}" dt="2021-09-03T08:38:41.092" v="303" actId="1076"/>
      <pc:docMkLst>
        <pc:docMk/>
      </pc:docMkLst>
      <pc:sldChg chg="del">
        <pc:chgData name="aswingunasekaran2001@outlook.com" userId="7f44bdacc7c36f91" providerId="LiveId" clId="{D0C3D26F-DD4D-466F-BF12-52F2CE499191}" dt="2021-09-03T08:37:45.602" v="292" actId="47"/>
        <pc:sldMkLst>
          <pc:docMk/>
          <pc:sldMk cId="1890345388" sldId="276"/>
        </pc:sldMkLst>
      </pc:sldChg>
      <pc:sldChg chg="addSp delSp modSp add mod ord">
        <pc:chgData name="aswingunasekaran2001@outlook.com" userId="7f44bdacc7c36f91" providerId="LiveId" clId="{D0C3D26F-DD4D-466F-BF12-52F2CE499191}" dt="2021-09-03T08:24:25.502" v="11"/>
        <pc:sldMkLst>
          <pc:docMk/>
          <pc:sldMk cId="1774471794" sldId="277"/>
        </pc:sldMkLst>
        <pc:picChg chg="del">
          <ac:chgData name="aswingunasekaran2001@outlook.com" userId="7f44bdacc7c36f91" providerId="LiveId" clId="{D0C3D26F-DD4D-466F-BF12-52F2CE499191}" dt="2021-09-03T08:23:46.412" v="1" actId="478"/>
          <ac:picMkLst>
            <pc:docMk/>
            <pc:sldMk cId="1774471794" sldId="277"/>
            <ac:picMk id="5" creationId="{32676699-79D8-3A46-99AA-D153B48F9C51}"/>
          </ac:picMkLst>
        </pc:picChg>
        <pc:picChg chg="add mod modCrop">
          <ac:chgData name="aswingunasekaran2001@outlook.com" userId="7f44bdacc7c36f91" providerId="LiveId" clId="{D0C3D26F-DD4D-466F-BF12-52F2CE499191}" dt="2021-09-03T08:24:20.062" v="9" actId="1076"/>
          <ac:picMkLst>
            <pc:docMk/>
            <pc:sldMk cId="1774471794" sldId="277"/>
            <ac:picMk id="6" creationId="{DC5F873E-33A6-48F9-B202-07279EDDE363}"/>
          </ac:picMkLst>
        </pc:picChg>
      </pc:sldChg>
      <pc:sldChg chg="addSp delSp modSp add mod">
        <pc:chgData name="aswingunasekaran2001@outlook.com" userId="7f44bdacc7c36f91" providerId="LiveId" clId="{D0C3D26F-DD4D-466F-BF12-52F2CE499191}" dt="2021-09-03T08:26:02.032" v="19" actId="1076"/>
        <pc:sldMkLst>
          <pc:docMk/>
          <pc:sldMk cId="4240088312" sldId="278"/>
        </pc:sldMkLst>
        <pc:picChg chg="del">
          <ac:chgData name="aswingunasekaran2001@outlook.com" userId="7f44bdacc7c36f91" providerId="LiveId" clId="{D0C3D26F-DD4D-466F-BF12-52F2CE499191}" dt="2021-09-03T08:25:35.342" v="13" actId="478"/>
          <ac:picMkLst>
            <pc:docMk/>
            <pc:sldMk cId="4240088312" sldId="278"/>
            <ac:picMk id="5" creationId="{0238820B-A498-C343-B24F-853ECA96D785}"/>
          </ac:picMkLst>
        </pc:picChg>
        <pc:picChg chg="add mod modCrop">
          <ac:chgData name="aswingunasekaran2001@outlook.com" userId="7f44bdacc7c36f91" providerId="LiveId" clId="{D0C3D26F-DD4D-466F-BF12-52F2CE499191}" dt="2021-09-03T08:26:02.032" v="19" actId="1076"/>
          <ac:picMkLst>
            <pc:docMk/>
            <pc:sldMk cId="4240088312" sldId="278"/>
            <ac:picMk id="6" creationId="{CD02F1D7-818B-49B4-9E6C-92881FDE8D4E}"/>
          </ac:picMkLst>
        </pc:picChg>
      </pc:sldChg>
      <pc:sldChg chg="addSp delSp modSp add mod">
        <pc:chgData name="aswingunasekaran2001@outlook.com" userId="7f44bdacc7c36f91" providerId="LiveId" clId="{D0C3D26F-DD4D-466F-BF12-52F2CE499191}" dt="2021-09-03T08:28:03.792" v="26" actId="1076"/>
        <pc:sldMkLst>
          <pc:docMk/>
          <pc:sldMk cId="2611256771" sldId="279"/>
        </pc:sldMkLst>
        <pc:picChg chg="del">
          <ac:chgData name="aswingunasekaran2001@outlook.com" userId="7f44bdacc7c36f91" providerId="LiveId" clId="{D0C3D26F-DD4D-466F-BF12-52F2CE499191}" dt="2021-09-03T08:27:44.572" v="21" actId="478"/>
          <ac:picMkLst>
            <pc:docMk/>
            <pc:sldMk cId="2611256771" sldId="279"/>
            <ac:picMk id="5" creationId="{47621B51-47BF-C346-B201-5218963F988C}"/>
          </ac:picMkLst>
        </pc:picChg>
        <pc:picChg chg="add mod modCrop">
          <ac:chgData name="aswingunasekaran2001@outlook.com" userId="7f44bdacc7c36f91" providerId="LiveId" clId="{D0C3D26F-DD4D-466F-BF12-52F2CE499191}" dt="2021-09-03T08:28:03.792" v="26" actId="1076"/>
          <ac:picMkLst>
            <pc:docMk/>
            <pc:sldMk cId="2611256771" sldId="279"/>
            <ac:picMk id="6" creationId="{E23D09E5-97F1-4DC4-981B-139317D16BDA}"/>
          </ac:picMkLst>
        </pc:picChg>
      </pc:sldChg>
      <pc:sldChg chg="addSp modSp new mod">
        <pc:chgData name="aswingunasekaran2001@outlook.com" userId="7f44bdacc7c36f91" providerId="LiveId" clId="{D0C3D26F-DD4D-466F-BF12-52F2CE499191}" dt="2021-09-03T08:32:19.902" v="291" actId="1076"/>
        <pc:sldMkLst>
          <pc:docMk/>
          <pc:sldMk cId="2344019608" sldId="280"/>
        </pc:sldMkLst>
        <pc:spChg chg="mod">
          <ac:chgData name="aswingunasekaran2001@outlook.com" userId="7f44bdacc7c36f91" providerId="LiveId" clId="{D0C3D26F-DD4D-466F-BF12-52F2CE499191}" dt="2021-09-03T08:30:03.302" v="43" actId="20577"/>
          <ac:spMkLst>
            <pc:docMk/>
            <pc:sldMk cId="2344019608" sldId="280"/>
            <ac:spMk id="2" creationId="{2147233D-B820-426A-AE13-9C89A9B70066}"/>
          </ac:spMkLst>
        </pc:spChg>
        <pc:spChg chg="add mod">
          <ac:chgData name="aswingunasekaran2001@outlook.com" userId="7f44bdacc7c36f91" providerId="LiveId" clId="{D0C3D26F-DD4D-466F-BF12-52F2CE499191}" dt="2021-09-03T08:32:19.902" v="291" actId="1076"/>
          <ac:spMkLst>
            <pc:docMk/>
            <pc:sldMk cId="2344019608" sldId="280"/>
            <ac:spMk id="3" creationId="{00BEF8F2-ACD9-4AC4-A014-0ADD1DBE2D3E}"/>
          </ac:spMkLst>
        </pc:spChg>
      </pc:sldChg>
      <pc:sldChg chg="addSp delSp modSp add mod">
        <pc:chgData name="aswingunasekaran2001@outlook.com" userId="7f44bdacc7c36f91" providerId="LiveId" clId="{D0C3D26F-DD4D-466F-BF12-52F2CE499191}" dt="2021-09-03T08:38:41.092" v="303" actId="1076"/>
        <pc:sldMkLst>
          <pc:docMk/>
          <pc:sldMk cId="274957063" sldId="281"/>
        </pc:sldMkLst>
        <pc:picChg chg="del">
          <ac:chgData name="aswingunasekaran2001@outlook.com" userId="7f44bdacc7c36f91" providerId="LiveId" clId="{D0C3D26F-DD4D-466F-BF12-52F2CE499191}" dt="2021-09-03T08:38:04.002" v="294" actId="478"/>
          <ac:picMkLst>
            <pc:docMk/>
            <pc:sldMk cId="274957063" sldId="281"/>
            <ac:picMk id="5" creationId="{47621B51-47BF-C346-B201-5218963F988C}"/>
          </ac:picMkLst>
        </pc:picChg>
        <pc:picChg chg="add del mod modCrop">
          <ac:chgData name="aswingunasekaran2001@outlook.com" userId="7f44bdacc7c36f91" providerId="LiveId" clId="{D0C3D26F-DD4D-466F-BF12-52F2CE499191}" dt="2021-09-03T08:38:18.852" v="298" actId="478"/>
          <ac:picMkLst>
            <pc:docMk/>
            <pc:sldMk cId="274957063" sldId="281"/>
            <ac:picMk id="6" creationId="{82455C6C-FEB2-4A5C-87D0-0E4B12AE8C7D}"/>
          </ac:picMkLst>
        </pc:picChg>
        <pc:picChg chg="add mod modCrop">
          <ac:chgData name="aswingunasekaran2001@outlook.com" userId="7f44bdacc7c36f91" providerId="LiveId" clId="{D0C3D26F-DD4D-466F-BF12-52F2CE499191}" dt="2021-09-03T08:38:41.092" v="303" actId="1076"/>
          <ac:picMkLst>
            <pc:docMk/>
            <pc:sldMk cId="274957063" sldId="281"/>
            <ac:picMk id="8" creationId="{9B45FEC7-0AAC-43A3-B74A-7DADE4BEBD47}"/>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GB"/>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01E0B04-28FA-6141-887C-69D2AA9ABE2A}" type="datetimeFigureOut">
              <a:rPr lang="en-US" smtClean="0"/>
              <a:t>9/3/2021</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5093950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E01E0B04-28FA-6141-887C-69D2AA9ABE2A}" type="datetimeFigureOut">
              <a:rPr lang="en-US" smtClean="0"/>
              <a:t>9/3/2021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36643656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GB"/>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E01E0B04-28FA-6141-887C-69D2AA9ABE2A}" type="datetimeFigureOut">
              <a:rPr lang="en-US" smtClean="0"/>
              <a:t>9/3/2021</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23100204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GB"/>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E01E0B04-28FA-6141-887C-69D2AA9ABE2A}" type="datetimeFigureOut">
              <a:rPr lang="en-US" smtClean="0"/>
              <a:t>9/3/2021</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7749627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01E0B04-28FA-6141-887C-69D2AA9ABE2A}" type="datetimeFigureOut">
              <a:rPr lang="en-US" smtClean="0"/>
              <a:t>9/3/2021</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10885125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01E0B04-28FA-6141-887C-69D2AA9ABE2A}" type="datetimeFigureOut">
              <a:rPr lang="en-US" smtClean="0"/>
              <a:t>9/3/2021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11056859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01E0B04-28FA-6141-887C-69D2AA9ABE2A}" type="datetimeFigureOut">
              <a:rPr lang="en-US" smtClean="0"/>
              <a:t>9/3/2021</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8134720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01E0B04-28FA-6141-887C-69D2AA9ABE2A}" type="datetimeFigureOut">
              <a:rPr lang="en-US" smtClean="0"/>
              <a:t>9/3/2021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2412858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01E0B04-28FA-6141-887C-69D2AA9ABE2A}" type="datetimeFigureOut">
              <a:rPr lang="en-US" smtClean="0"/>
              <a:t>9/3/2021</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37530964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01E0B04-28FA-6141-887C-69D2AA9ABE2A}" type="datetimeFigureOut">
              <a:rPr lang="en-US" smtClean="0"/>
              <a:t>9/3/2021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1948826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01E0B04-28FA-6141-887C-69D2AA9ABE2A}" type="datetimeFigureOut">
              <a:rPr lang="en-US" smtClean="0"/>
              <a:t>9/3/2021</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148665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01E0B04-28FA-6141-887C-69D2AA9ABE2A}" type="datetimeFigureOut">
              <a:rPr lang="en-US" smtClean="0"/>
              <a:t>9/3/2021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1340801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01E0B04-28FA-6141-887C-69D2AA9ABE2A}" type="datetimeFigureOut">
              <a:rPr lang="en-US" smtClean="0"/>
              <a:t>9/3/2021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4282229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01E0B04-28FA-6141-887C-69D2AA9ABE2A}" type="datetimeFigureOut">
              <a:rPr lang="en-US" smtClean="0"/>
              <a:t>9/3/2021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3697767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1E0B04-28FA-6141-887C-69D2AA9ABE2A}" type="datetimeFigureOut">
              <a:rPr lang="en-US" smtClean="0"/>
              <a:t>9/3/2021</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3239026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E01E0B04-28FA-6141-887C-69D2AA9ABE2A}" type="datetimeFigureOut">
              <a:rPr lang="en-US" smtClean="0"/>
              <a:t>9/3/2021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4776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GB"/>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E01E0B04-28FA-6141-887C-69D2AA9ABE2A}" type="datetimeFigureOut">
              <a:rPr lang="en-US" smtClean="0"/>
              <a:t>9/3/2021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D46E4F9-1730-C74A-A361-4D57A6E6326E}" type="slidenum">
              <a:rPr lang="en-US" smtClean="0"/>
              <a:t>‹#›</a:t>
            </a:fld>
            <a:endParaRPr lang="en-US"/>
          </a:p>
        </p:txBody>
      </p:sp>
    </p:spTree>
    <p:extLst>
      <p:ext uri="{BB962C8B-B14F-4D97-AF65-F5344CB8AC3E}">
        <p14:creationId xmlns:p14="http://schemas.microsoft.com/office/powerpoint/2010/main" val="6911729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01E0B04-28FA-6141-887C-69D2AA9ABE2A}" type="datetimeFigureOut">
              <a:rPr lang="en-US" smtClean="0"/>
              <a:t>9/3/2021</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0D46E4F9-1730-C74A-A361-4D57A6E6326E}" type="slidenum">
              <a:rPr lang="en-US" smtClean="0"/>
              <a:t>‹#›</a:t>
            </a:fld>
            <a:endParaRPr lang="en-US"/>
          </a:p>
        </p:txBody>
      </p:sp>
    </p:spTree>
    <p:extLst>
      <p:ext uri="{BB962C8B-B14F-4D97-AF65-F5344CB8AC3E}">
        <p14:creationId xmlns:p14="http://schemas.microsoft.com/office/powerpoint/2010/main" val="41138315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E19A1-943A-9845-B9C4-8677F918479F}"/>
              </a:ext>
            </a:extLst>
          </p:cNvPr>
          <p:cNvSpPr>
            <a:spLocks noGrp="1"/>
          </p:cNvSpPr>
          <p:nvPr>
            <p:ph type="ctrTitle"/>
          </p:nvPr>
        </p:nvSpPr>
        <p:spPr>
          <a:xfrm>
            <a:off x="1320440" y="4162302"/>
            <a:ext cx="9289967" cy="1576451"/>
          </a:xfrm>
        </p:spPr>
        <p:txBody>
          <a:bodyPr/>
          <a:lstStyle/>
          <a:p>
            <a:pPr algn="ctr"/>
            <a:r>
              <a:rPr lang="en-US" sz="2400" dirty="0">
                <a:latin typeface="Segoe UI Historic" panose="020B0502040204020203" pitchFamily="34" charset="0"/>
                <a:ea typeface="Segoe UI Historic" panose="020B0502040204020203" pitchFamily="34" charset="0"/>
                <a:cs typeface="Segoe UI Historic" panose="020B0502040204020203" pitchFamily="34" charset="0"/>
              </a:rPr>
              <a:t>CSE 330 – CLOUD COMPUTING (AWS)</a:t>
            </a:r>
            <a:br>
              <a:rPr lang="en-US" sz="2400" dirty="0">
                <a:latin typeface="Segoe UI Historic" panose="020B0502040204020203" pitchFamily="34" charset="0"/>
                <a:ea typeface="Segoe UI Historic" panose="020B0502040204020203" pitchFamily="34" charset="0"/>
                <a:cs typeface="Segoe UI Historic" panose="020B0502040204020203" pitchFamily="34" charset="0"/>
              </a:rPr>
            </a:br>
            <a:r>
              <a:rPr lang="en-US" sz="2400" dirty="0">
                <a:latin typeface="Segoe UI Historic" panose="020B0502040204020203" pitchFamily="34" charset="0"/>
                <a:ea typeface="Segoe UI Historic" panose="020B0502040204020203" pitchFamily="34" charset="0"/>
                <a:cs typeface="Segoe UI Historic" panose="020B0502040204020203" pitchFamily="34" charset="0"/>
              </a:rPr>
              <a:t>PROJECT PRESENTATION</a:t>
            </a:r>
            <a:br>
              <a:rPr lang="en-US" sz="2400" dirty="0">
                <a:latin typeface="Segoe UI Historic" panose="020B0502040204020203" pitchFamily="34" charset="0"/>
                <a:ea typeface="Segoe UI Historic" panose="020B0502040204020203" pitchFamily="34" charset="0"/>
                <a:cs typeface="Segoe UI Historic" panose="020B0502040204020203" pitchFamily="34" charset="0"/>
              </a:rPr>
            </a:br>
            <a:br>
              <a:rPr lang="en-US" sz="2400" dirty="0">
                <a:latin typeface="Segoe UI Historic" panose="020B0502040204020203" pitchFamily="34" charset="0"/>
                <a:ea typeface="Segoe UI Historic" panose="020B0502040204020203" pitchFamily="34" charset="0"/>
                <a:cs typeface="Segoe UI Historic" panose="020B0502040204020203" pitchFamily="34" charset="0"/>
              </a:rPr>
            </a:br>
            <a:r>
              <a:rPr lang="en-US" sz="2400" u="sng" dirty="0">
                <a:latin typeface="Segoe UI Historic" panose="020B0502040204020203" pitchFamily="34" charset="0"/>
                <a:ea typeface="Segoe UI Historic" panose="020B0502040204020203" pitchFamily="34" charset="0"/>
                <a:cs typeface="Segoe UI Historic" panose="020B0502040204020203" pitchFamily="34" charset="0"/>
              </a:rPr>
              <a:t>TEAM MEMBERS</a:t>
            </a:r>
            <a:br>
              <a:rPr lang="en-US" sz="2400" u="sng" dirty="0">
                <a:latin typeface="Segoe UI Historic" panose="020B0502040204020203" pitchFamily="34" charset="0"/>
                <a:ea typeface="Segoe UI Historic" panose="020B0502040204020203" pitchFamily="34" charset="0"/>
                <a:cs typeface="Segoe UI Historic" panose="020B0502040204020203" pitchFamily="34" charset="0"/>
              </a:rPr>
            </a:br>
            <a:br>
              <a:rPr lang="en-US" sz="2400" dirty="0">
                <a:latin typeface="Segoe UI Historic" panose="020B0502040204020203" pitchFamily="34" charset="0"/>
                <a:ea typeface="Segoe UI Historic" panose="020B0502040204020203" pitchFamily="34" charset="0"/>
                <a:cs typeface="Segoe UI Historic" panose="020B0502040204020203" pitchFamily="34" charset="0"/>
              </a:rPr>
            </a:br>
            <a:r>
              <a:rPr lang="en-US" sz="2400" dirty="0">
                <a:latin typeface="Segoe UI Historic" panose="020B0502040204020203" pitchFamily="34" charset="0"/>
                <a:ea typeface="Segoe UI Historic" panose="020B0502040204020203" pitchFamily="34" charset="0"/>
                <a:cs typeface="Segoe UI Historic" panose="020B0502040204020203" pitchFamily="34" charset="0"/>
              </a:rPr>
              <a:t>ASWIN G E0119062</a:t>
            </a:r>
            <a:br>
              <a:rPr lang="en-US" sz="2400" dirty="0">
                <a:latin typeface="Segoe UI Historic" panose="020B0502040204020203" pitchFamily="34" charset="0"/>
                <a:ea typeface="Segoe UI Historic" panose="020B0502040204020203" pitchFamily="34" charset="0"/>
                <a:cs typeface="Segoe UI Historic" panose="020B0502040204020203" pitchFamily="34" charset="0"/>
              </a:rPr>
            </a:br>
            <a:r>
              <a:rPr lang="en-US" sz="2400" dirty="0">
                <a:latin typeface="Segoe UI Historic" panose="020B0502040204020203" pitchFamily="34" charset="0"/>
                <a:ea typeface="Segoe UI Historic" panose="020B0502040204020203" pitchFamily="34" charset="0"/>
                <a:cs typeface="Segoe UI Historic" panose="020B0502040204020203" pitchFamily="34" charset="0"/>
              </a:rPr>
              <a:t>LOHIT ARUN S E0119042</a:t>
            </a:r>
            <a:br>
              <a:rPr lang="en-US" sz="2400" dirty="0">
                <a:latin typeface="Segoe UI Historic" panose="020B0502040204020203" pitchFamily="34" charset="0"/>
                <a:ea typeface="Segoe UI Historic" panose="020B0502040204020203" pitchFamily="34" charset="0"/>
                <a:cs typeface="Segoe UI Historic" panose="020B0502040204020203" pitchFamily="34" charset="0"/>
              </a:rPr>
            </a:br>
            <a:r>
              <a:rPr lang="en-US" sz="2400" dirty="0">
                <a:latin typeface="Segoe UI Historic" panose="020B0502040204020203" pitchFamily="34" charset="0"/>
                <a:ea typeface="Segoe UI Historic" panose="020B0502040204020203" pitchFamily="34" charset="0"/>
                <a:cs typeface="Segoe UI Historic" panose="020B0502040204020203" pitchFamily="34" charset="0"/>
              </a:rPr>
              <a:t>PRAGADEESHWAR N E0119003</a:t>
            </a:r>
          </a:p>
        </p:txBody>
      </p:sp>
      <p:pic>
        <p:nvPicPr>
          <p:cNvPr id="6" name="Picture 5">
            <a:extLst>
              <a:ext uri="{FF2B5EF4-FFF2-40B4-BE49-F238E27FC236}">
                <a16:creationId xmlns:a16="http://schemas.microsoft.com/office/drawing/2014/main" id="{E18690AD-75E5-1546-90F4-6FE0915F691D}"/>
              </a:ext>
            </a:extLst>
          </p:cNvPr>
          <p:cNvPicPr>
            <a:picLocks noChangeAspect="1"/>
          </p:cNvPicPr>
          <p:nvPr/>
        </p:nvPicPr>
        <p:blipFill>
          <a:blip r:embed="rId2"/>
          <a:stretch>
            <a:fillRect/>
          </a:stretch>
        </p:blipFill>
        <p:spPr>
          <a:xfrm>
            <a:off x="1822669" y="831272"/>
            <a:ext cx="8235732" cy="1484415"/>
          </a:xfrm>
          <a:prstGeom prst="rect">
            <a:avLst/>
          </a:prstGeom>
        </p:spPr>
      </p:pic>
    </p:spTree>
    <p:extLst>
      <p:ext uri="{BB962C8B-B14F-4D97-AF65-F5344CB8AC3E}">
        <p14:creationId xmlns:p14="http://schemas.microsoft.com/office/powerpoint/2010/main" val="3284788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ABF06968-CD90-A54B-830D-7FB682AE317E}"/>
              </a:ext>
            </a:extLst>
          </p:cNvPr>
          <p:cNvPicPr>
            <a:picLocks noChangeAspect="1"/>
          </p:cNvPicPr>
          <p:nvPr/>
        </p:nvPicPr>
        <p:blipFill>
          <a:blip r:embed="rId2"/>
          <a:stretch>
            <a:fillRect/>
          </a:stretch>
        </p:blipFill>
        <p:spPr>
          <a:xfrm>
            <a:off x="1000576" y="1642375"/>
            <a:ext cx="9945592" cy="4785054"/>
          </a:xfrm>
          <a:prstGeom prst="rect">
            <a:avLst/>
          </a:prstGeom>
        </p:spPr>
      </p:pic>
    </p:spTree>
    <p:extLst>
      <p:ext uri="{BB962C8B-B14F-4D97-AF65-F5344CB8AC3E}">
        <p14:creationId xmlns:p14="http://schemas.microsoft.com/office/powerpoint/2010/main" val="4139254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0238820B-A498-C343-B24F-853ECA96D785}"/>
              </a:ext>
            </a:extLst>
          </p:cNvPr>
          <p:cNvPicPr>
            <a:picLocks noChangeAspect="1"/>
          </p:cNvPicPr>
          <p:nvPr/>
        </p:nvPicPr>
        <p:blipFill>
          <a:blip r:embed="rId2"/>
          <a:stretch>
            <a:fillRect/>
          </a:stretch>
        </p:blipFill>
        <p:spPr>
          <a:xfrm>
            <a:off x="838200" y="1689902"/>
            <a:ext cx="10515600" cy="4815070"/>
          </a:xfrm>
          <a:prstGeom prst="rect">
            <a:avLst/>
          </a:prstGeom>
        </p:spPr>
      </p:pic>
    </p:spTree>
    <p:extLst>
      <p:ext uri="{BB962C8B-B14F-4D97-AF65-F5344CB8AC3E}">
        <p14:creationId xmlns:p14="http://schemas.microsoft.com/office/powerpoint/2010/main" val="595705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6" name="Picture 5">
            <a:extLst>
              <a:ext uri="{FF2B5EF4-FFF2-40B4-BE49-F238E27FC236}">
                <a16:creationId xmlns:a16="http://schemas.microsoft.com/office/drawing/2014/main" id="{CD02F1D7-818B-49B4-9E6C-92881FDE8D4E}"/>
              </a:ext>
            </a:extLst>
          </p:cNvPr>
          <p:cNvPicPr>
            <a:picLocks noChangeAspect="1"/>
          </p:cNvPicPr>
          <p:nvPr/>
        </p:nvPicPr>
        <p:blipFill rotWithShape="1">
          <a:blip r:embed="rId2"/>
          <a:srcRect t="9692" b="9692"/>
          <a:stretch/>
        </p:blipFill>
        <p:spPr>
          <a:xfrm>
            <a:off x="838200" y="1595264"/>
            <a:ext cx="10289219" cy="4665871"/>
          </a:xfrm>
          <a:prstGeom prst="rect">
            <a:avLst/>
          </a:prstGeom>
        </p:spPr>
      </p:pic>
    </p:spTree>
    <p:extLst>
      <p:ext uri="{BB962C8B-B14F-4D97-AF65-F5344CB8AC3E}">
        <p14:creationId xmlns:p14="http://schemas.microsoft.com/office/powerpoint/2010/main" val="42400883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a:p>
            <a:endParaRPr lang="en-US" sz="2400"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72402161-4A25-B443-8A35-30280C26D690}"/>
              </a:ext>
            </a:extLst>
          </p:cNvPr>
          <p:cNvPicPr>
            <a:picLocks noChangeAspect="1"/>
          </p:cNvPicPr>
          <p:nvPr/>
        </p:nvPicPr>
        <p:blipFill>
          <a:blip r:embed="rId2"/>
          <a:stretch>
            <a:fillRect/>
          </a:stretch>
        </p:blipFill>
        <p:spPr>
          <a:xfrm>
            <a:off x="970991" y="1481559"/>
            <a:ext cx="10250017" cy="5220182"/>
          </a:xfrm>
          <a:prstGeom prst="rect">
            <a:avLst/>
          </a:prstGeom>
        </p:spPr>
      </p:pic>
    </p:spTree>
    <p:extLst>
      <p:ext uri="{BB962C8B-B14F-4D97-AF65-F5344CB8AC3E}">
        <p14:creationId xmlns:p14="http://schemas.microsoft.com/office/powerpoint/2010/main" val="679588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a:p>
            <a:endParaRPr lang="en-US" sz="2400"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9CC7DD98-7814-A343-A9DE-A846A61628FE}"/>
              </a:ext>
            </a:extLst>
          </p:cNvPr>
          <p:cNvPicPr>
            <a:picLocks noChangeAspect="1"/>
          </p:cNvPicPr>
          <p:nvPr/>
        </p:nvPicPr>
        <p:blipFill>
          <a:blip r:embed="rId2"/>
          <a:stretch>
            <a:fillRect/>
          </a:stretch>
        </p:blipFill>
        <p:spPr>
          <a:xfrm>
            <a:off x="1139624" y="1713400"/>
            <a:ext cx="9912752" cy="4818956"/>
          </a:xfrm>
          <a:prstGeom prst="rect">
            <a:avLst/>
          </a:prstGeom>
        </p:spPr>
      </p:pic>
    </p:spTree>
    <p:extLst>
      <p:ext uri="{BB962C8B-B14F-4D97-AF65-F5344CB8AC3E}">
        <p14:creationId xmlns:p14="http://schemas.microsoft.com/office/powerpoint/2010/main" val="1767430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a:p>
            <a:endParaRPr lang="en-US" sz="2400"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47621B51-47BF-C346-B201-5218963F988C}"/>
              </a:ext>
            </a:extLst>
          </p:cNvPr>
          <p:cNvPicPr>
            <a:picLocks noChangeAspect="1"/>
          </p:cNvPicPr>
          <p:nvPr/>
        </p:nvPicPr>
        <p:blipFill>
          <a:blip r:embed="rId2"/>
          <a:stretch>
            <a:fillRect/>
          </a:stretch>
        </p:blipFill>
        <p:spPr>
          <a:xfrm>
            <a:off x="1180730" y="1542113"/>
            <a:ext cx="10014011" cy="5056366"/>
          </a:xfrm>
          <a:prstGeom prst="rect">
            <a:avLst/>
          </a:prstGeom>
        </p:spPr>
      </p:pic>
    </p:spTree>
    <p:extLst>
      <p:ext uri="{BB962C8B-B14F-4D97-AF65-F5344CB8AC3E}">
        <p14:creationId xmlns:p14="http://schemas.microsoft.com/office/powerpoint/2010/main" val="169048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a:p>
            <a:endParaRPr lang="en-US" sz="2400"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8" name="Picture 7">
            <a:extLst>
              <a:ext uri="{FF2B5EF4-FFF2-40B4-BE49-F238E27FC236}">
                <a16:creationId xmlns:a16="http://schemas.microsoft.com/office/drawing/2014/main" id="{9B45FEC7-0AAC-43A3-B74A-7DADE4BEBD47}"/>
              </a:ext>
            </a:extLst>
          </p:cNvPr>
          <p:cNvPicPr>
            <a:picLocks noChangeAspect="1"/>
          </p:cNvPicPr>
          <p:nvPr/>
        </p:nvPicPr>
        <p:blipFill rotWithShape="1">
          <a:blip r:embed="rId2"/>
          <a:srcRect t="8544" b="5372"/>
          <a:stretch/>
        </p:blipFill>
        <p:spPr>
          <a:xfrm>
            <a:off x="745724" y="1554583"/>
            <a:ext cx="10191565" cy="4934994"/>
          </a:xfrm>
          <a:prstGeom prst="rect">
            <a:avLst/>
          </a:prstGeom>
        </p:spPr>
      </p:pic>
    </p:spTree>
    <p:extLst>
      <p:ext uri="{BB962C8B-B14F-4D97-AF65-F5344CB8AC3E}">
        <p14:creationId xmlns:p14="http://schemas.microsoft.com/office/powerpoint/2010/main" val="2749570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a:p>
            <a:endParaRPr lang="en-US" sz="2400"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6" name="Picture 5">
            <a:extLst>
              <a:ext uri="{FF2B5EF4-FFF2-40B4-BE49-F238E27FC236}">
                <a16:creationId xmlns:a16="http://schemas.microsoft.com/office/drawing/2014/main" id="{E23D09E5-97F1-4DC4-981B-139317D16BDA}"/>
              </a:ext>
            </a:extLst>
          </p:cNvPr>
          <p:cNvPicPr>
            <a:picLocks noChangeAspect="1"/>
          </p:cNvPicPr>
          <p:nvPr/>
        </p:nvPicPr>
        <p:blipFill rotWithShape="1">
          <a:blip r:embed="rId2"/>
          <a:srcRect t="9692" b="9692"/>
          <a:stretch/>
        </p:blipFill>
        <p:spPr>
          <a:xfrm>
            <a:off x="838200" y="1540246"/>
            <a:ext cx="10515600" cy="4768528"/>
          </a:xfrm>
          <a:prstGeom prst="rect">
            <a:avLst/>
          </a:prstGeom>
        </p:spPr>
      </p:pic>
    </p:spTree>
    <p:extLst>
      <p:ext uri="{BB962C8B-B14F-4D97-AF65-F5344CB8AC3E}">
        <p14:creationId xmlns:p14="http://schemas.microsoft.com/office/powerpoint/2010/main" val="26112567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a:p>
            <a:endPar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6" name="Picture 5">
            <a:extLst>
              <a:ext uri="{FF2B5EF4-FFF2-40B4-BE49-F238E27FC236}">
                <a16:creationId xmlns:a16="http://schemas.microsoft.com/office/drawing/2014/main" id="{B3A96C29-3DAF-DE4D-BC42-A71F8CA5950D}"/>
              </a:ext>
            </a:extLst>
          </p:cNvPr>
          <p:cNvPicPr>
            <a:picLocks noChangeAspect="1"/>
          </p:cNvPicPr>
          <p:nvPr/>
        </p:nvPicPr>
        <p:blipFill>
          <a:blip r:embed="rId2"/>
          <a:stretch>
            <a:fillRect/>
          </a:stretch>
        </p:blipFill>
        <p:spPr>
          <a:xfrm>
            <a:off x="1000575" y="1643609"/>
            <a:ext cx="10093910" cy="4892121"/>
          </a:xfrm>
          <a:prstGeom prst="rect">
            <a:avLst/>
          </a:prstGeom>
        </p:spPr>
      </p:pic>
    </p:spTree>
    <p:extLst>
      <p:ext uri="{BB962C8B-B14F-4D97-AF65-F5344CB8AC3E}">
        <p14:creationId xmlns:p14="http://schemas.microsoft.com/office/powerpoint/2010/main" val="9340013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a:p>
            <a:endParaRPr lang="en-US" sz="2400"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6" name="Picture 5">
            <a:extLst>
              <a:ext uri="{FF2B5EF4-FFF2-40B4-BE49-F238E27FC236}">
                <a16:creationId xmlns:a16="http://schemas.microsoft.com/office/drawing/2014/main" id="{DC5F873E-33A6-48F9-B202-07279EDDE363}"/>
              </a:ext>
            </a:extLst>
          </p:cNvPr>
          <p:cNvPicPr>
            <a:picLocks noChangeAspect="1"/>
          </p:cNvPicPr>
          <p:nvPr/>
        </p:nvPicPr>
        <p:blipFill rotWithShape="1">
          <a:blip r:embed="rId2"/>
          <a:srcRect t="13722" b="14175"/>
          <a:stretch/>
        </p:blipFill>
        <p:spPr>
          <a:xfrm>
            <a:off x="505287" y="1793396"/>
            <a:ext cx="10848513" cy="4399968"/>
          </a:xfrm>
          <a:prstGeom prst="rect">
            <a:avLst/>
          </a:prstGeom>
        </p:spPr>
      </p:pic>
    </p:spTree>
    <p:extLst>
      <p:ext uri="{BB962C8B-B14F-4D97-AF65-F5344CB8AC3E}">
        <p14:creationId xmlns:p14="http://schemas.microsoft.com/office/powerpoint/2010/main" val="1774471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2400"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8D540B73-CE5C-D74E-8590-29790795DF3D}"/>
              </a:ext>
            </a:extLst>
          </p:cNvPr>
          <p:cNvSpPr txBox="1"/>
          <p:nvPr/>
        </p:nvSpPr>
        <p:spPr>
          <a:xfrm>
            <a:off x="1972519" y="2907063"/>
            <a:ext cx="10515600" cy="636585"/>
          </a:xfrm>
          <a:prstGeom prst="rect">
            <a:avLst/>
          </a:prstGeom>
          <a:noFill/>
        </p:spPr>
        <p:txBody>
          <a:bodyPr wrap="square" rtlCol="0">
            <a:spAutoFit/>
          </a:bodyPr>
          <a:lstStyle/>
          <a:p>
            <a:pPr>
              <a:lnSpc>
                <a:spcPct val="150000"/>
              </a:lnSpc>
            </a:pPr>
            <a:r>
              <a:rPr lang="en-IN" sz="2700" b="1" i="1" dirty="0"/>
              <a:t>AIRLINES WEBSITE SERVER MANAGEMENT SYSTEM</a:t>
            </a:r>
            <a:endParaRPr lang="en-US" sz="2700" b="1" i="1" dirty="0"/>
          </a:p>
        </p:txBody>
      </p:sp>
    </p:spTree>
    <p:extLst>
      <p:ext uri="{BB962C8B-B14F-4D97-AF65-F5344CB8AC3E}">
        <p14:creationId xmlns:p14="http://schemas.microsoft.com/office/powerpoint/2010/main" val="501911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a:p>
            <a:endParaRPr lang="en-US" sz="2400"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32676699-79D8-3A46-99AA-D153B48F9C51}"/>
              </a:ext>
            </a:extLst>
          </p:cNvPr>
          <p:cNvPicPr>
            <a:picLocks noChangeAspect="1"/>
          </p:cNvPicPr>
          <p:nvPr/>
        </p:nvPicPr>
        <p:blipFill>
          <a:blip r:embed="rId2"/>
          <a:stretch>
            <a:fillRect/>
          </a:stretch>
        </p:blipFill>
        <p:spPr>
          <a:xfrm>
            <a:off x="1180617" y="1708174"/>
            <a:ext cx="9830765" cy="4782330"/>
          </a:xfrm>
          <a:prstGeom prst="rect">
            <a:avLst/>
          </a:prstGeom>
        </p:spPr>
      </p:pic>
    </p:spTree>
    <p:extLst>
      <p:ext uri="{BB962C8B-B14F-4D97-AF65-F5344CB8AC3E}">
        <p14:creationId xmlns:p14="http://schemas.microsoft.com/office/powerpoint/2010/main" val="175466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7233D-B820-426A-AE13-9C89A9B70066}"/>
              </a:ext>
            </a:extLst>
          </p:cNvPr>
          <p:cNvSpPr>
            <a:spLocks noGrp="1"/>
          </p:cNvSpPr>
          <p:nvPr>
            <p:ph type="title"/>
          </p:nvPr>
        </p:nvSpPr>
        <p:spPr/>
        <p:txBody>
          <a:bodyPr/>
          <a:lstStyle/>
          <a:p>
            <a:r>
              <a:rPr lang="en-US" dirty="0"/>
              <a:t>Conclusion</a:t>
            </a:r>
            <a:endParaRPr lang="en-IN" dirty="0"/>
          </a:p>
        </p:txBody>
      </p:sp>
      <p:sp>
        <p:nvSpPr>
          <p:cNvPr id="3" name="TextBox 2">
            <a:extLst>
              <a:ext uri="{FF2B5EF4-FFF2-40B4-BE49-F238E27FC236}">
                <a16:creationId xmlns:a16="http://schemas.microsoft.com/office/drawing/2014/main" id="{00BEF8F2-ACD9-4AC4-A014-0ADD1DBE2D3E}"/>
              </a:ext>
            </a:extLst>
          </p:cNvPr>
          <p:cNvSpPr txBox="1"/>
          <p:nvPr/>
        </p:nvSpPr>
        <p:spPr>
          <a:xfrm>
            <a:off x="506027" y="3107184"/>
            <a:ext cx="11105965" cy="1384995"/>
          </a:xfrm>
          <a:prstGeom prst="rect">
            <a:avLst/>
          </a:prstGeom>
          <a:noFill/>
        </p:spPr>
        <p:txBody>
          <a:bodyPr wrap="square" rtlCol="0">
            <a:spAutoFit/>
          </a:bodyPr>
          <a:lstStyle/>
          <a:p>
            <a:pPr algn="ctr"/>
            <a:r>
              <a:rPr lang="en-US" sz="2800" dirty="0"/>
              <a:t>So with the use of this infrastructure any company can host their website with no downtime and can receive alerts if there is any obstruction in the server.</a:t>
            </a:r>
            <a:endParaRPr lang="en-IN" sz="2800" dirty="0"/>
          </a:p>
        </p:txBody>
      </p:sp>
    </p:spTree>
    <p:extLst>
      <p:ext uri="{BB962C8B-B14F-4D97-AF65-F5344CB8AC3E}">
        <p14:creationId xmlns:p14="http://schemas.microsoft.com/office/powerpoint/2010/main" val="23440196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ABSTRACT</a:t>
            </a: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8D540B73-CE5C-D74E-8590-29790795DF3D}"/>
              </a:ext>
            </a:extLst>
          </p:cNvPr>
          <p:cNvSpPr txBox="1"/>
          <p:nvPr/>
        </p:nvSpPr>
        <p:spPr>
          <a:xfrm>
            <a:off x="838200" y="2451586"/>
            <a:ext cx="10515600" cy="253268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b="1" dirty="0"/>
              <a:t>High Availability infrastructure </a:t>
            </a:r>
            <a:r>
              <a:rPr lang="en-IN" dirty="0"/>
              <a:t>- describes systems that are dependable enough to operate continuously without failing. </a:t>
            </a:r>
          </a:p>
          <a:p>
            <a:pPr marL="285750" indent="-285750">
              <a:lnSpc>
                <a:spcPct val="150000"/>
              </a:lnSpc>
              <a:buFont typeface="Arial" panose="020B0604020202020204" pitchFamily="34" charset="0"/>
              <a:buChar char="•"/>
            </a:pPr>
            <a:r>
              <a:rPr lang="en-IN" dirty="0"/>
              <a:t>They are well-tested and sometimes equipped with redundant components.</a:t>
            </a:r>
          </a:p>
          <a:p>
            <a:pPr marL="285750" indent="-285750">
              <a:lnSpc>
                <a:spcPct val="150000"/>
              </a:lnSpc>
              <a:buFont typeface="Arial" panose="020B0604020202020204" pitchFamily="34" charset="0"/>
              <a:buChar char="•"/>
            </a:pPr>
            <a:r>
              <a:rPr lang="en-IN" dirty="0"/>
              <a:t> High availability refers to those systems that offer a high level of operational performance and quality over a relevant time period.</a:t>
            </a:r>
          </a:p>
          <a:p>
            <a:pPr marL="285750" indent="-285750">
              <a:lnSpc>
                <a:spcPct val="150000"/>
              </a:lnSpc>
              <a:buFont typeface="Arial" panose="020B0604020202020204" pitchFamily="34" charset="0"/>
              <a:buChar char="•"/>
            </a:pPr>
            <a:endParaRPr lang="en-US" dirty="0"/>
          </a:p>
        </p:txBody>
      </p:sp>
    </p:spTree>
    <p:extLst>
      <p:ext uri="{BB962C8B-B14F-4D97-AF65-F5344CB8AC3E}">
        <p14:creationId xmlns:p14="http://schemas.microsoft.com/office/powerpoint/2010/main" val="3660957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SERVICES</a:t>
            </a: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8D540B73-CE5C-D74E-8590-29790795DF3D}"/>
              </a:ext>
            </a:extLst>
          </p:cNvPr>
          <p:cNvSpPr txBox="1"/>
          <p:nvPr/>
        </p:nvSpPr>
        <p:spPr>
          <a:xfrm>
            <a:off x="838200" y="1830150"/>
            <a:ext cx="10515600" cy="377917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b="1" dirty="0"/>
              <a:t>ELASTIC COMPUTE CLOUD (EC2) </a:t>
            </a:r>
            <a:r>
              <a:rPr lang="en-IN" dirty="0"/>
              <a:t>- It is designed to make web-scale cloud computing easier for developers.</a:t>
            </a:r>
          </a:p>
          <a:p>
            <a:pPr marL="285750" indent="-285750">
              <a:lnSpc>
                <a:spcPct val="150000"/>
              </a:lnSpc>
              <a:buFont typeface="Arial" panose="020B0604020202020204" pitchFamily="34" charset="0"/>
              <a:buChar char="•"/>
            </a:pPr>
            <a:endParaRPr lang="en-IN" b="1" dirty="0"/>
          </a:p>
          <a:p>
            <a:pPr marL="285750" indent="-285750">
              <a:lnSpc>
                <a:spcPct val="150000"/>
              </a:lnSpc>
              <a:buFont typeface="Arial" panose="020B0604020202020204" pitchFamily="34" charset="0"/>
              <a:buChar char="•"/>
            </a:pPr>
            <a:r>
              <a:rPr lang="en-IN" b="1" dirty="0"/>
              <a:t>AMAZON SIMPLE STORAGE SERVICE (S3) </a:t>
            </a:r>
            <a:r>
              <a:rPr lang="en-IN" dirty="0"/>
              <a:t>– It is an object storage service that offers industry-leading scalability, data availability, security, and performance. This means customers of all sizes and industries can use it to store and protect any amount of data for a range of use cases, such as data lakes, websites etc..</a:t>
            </a:r>
          </a:p>
          <a:p>
            <a:pPr marL="285750" indent="-285750">
              <a:lnSpc>
                <a:spcPct val="150000"/>
              </a:lnSpc>
              <a:buFont typeface="Arial" panose="020B0604020202020204" pitchFamily="34" charset="0"/>
              <a:buChar char="•"/>
            </a:pPr>
            <a:endParaRPr lang="en-IN" dirty="0"/>
          </a:p>
          <a:p>
            <a:pPr marL="285750" indent="-285750">
              <a:lnSpc>
                <a:spcPct val="150000"/>
              </a:lnSpc>
              <a:buFont typeface="Arial" panose="020B0604020202020204" pitchFamily="34" charset="0"/>
              <a:buChar char="•"/>
            </a:pPr>
            <a:endParaRPr lang="en-IN" dirty="0"/>
          </a:p>
        </p:txBody>
      </p:sp>
    </p:spTree>
    <p:extLst>
      <p:ext uri="{BB962C8B-B14F-4D97-AF65-F5344CB8AC3E}">
        <p14:creationId xmlns:p14="http://schemas.microsoft.com/office/powerpoint/2010/main" val="63816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SERVICES</a:t>
            </a: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8D540B73-CE5C-D74E-8590-29790795DF3D}"/>
              </a:ext>
            </a:extLst>
          </p:cNvPr>
          <p:cNvSpPr txBox="1"/>
          <p:nvPr/>
        </p:nvSpPr>
        <p:spPr>
          <a:xfrm>
            <a:off x="838200" y="1830150"/>
            <a:ext cx="10515600" cy="336367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b="1" dirty="0"/>
              <a:t>ELASTIC LOAD BALANCER </a:t>
            </a:r>
            <a:r>
              <a:rPr lang="en-IN" dirty="0"/>
              <a:t>– It automatically distributes incoming application traffic across multiple targets, such as Amazon EC2 instances, containers, IP addresses, Lambda functions, and virtual appliances. It can handle the varying load of your application traffic in a single Availability Zone or across multiple Availability Zones.</a:t>
            </a:r>
          </a:p>
          <a:p>
            <a:pPr marL="285750" indent="-285750">
              <a:lnSpc>
                <a:spcPct val="150000"/>
              </a:lnSpc>
              <a:buFont typeface="Arial" panose="020B0604020202020204" pitchFamily="34" charset="0"/>
              <a:buChar char="•"/>
            </a:pPr>
            <a:endParaRPr lang="en-IN" b="1" dirty="0"/>
          </a:p>
          <a:p>
            <a:pPr marL="285750" indent="-285750">
              <a:lnSpc>
                <a:spcPct val="150000"/>
              </a:lnSpc>
              <a:buFont typeface="Arial" panose="020B0604020202020204" pitchFamily="34" charset="0"/>
              <a:buChar char="•"/>
            </a:pPr>
            <a:r>
              <a:rPr lang="en-IN" b="1" dirty="0"/>
              <a:t>AMAZON SIMPLE NOTIFICATION SERVICE (SNS) </a:t>
            </a:r>
            <a:r>
              <a:rPr lang="en-IN" dirty="0"/>
              <a:t>– It is a fully managed messaging service for both application-to-application (A2A) and application-to-person (A2P) communication.</a:t>
            </a:r>
          </a:p>
          <a:p>
            <a:pPr marL="285750" indent="-285750">
              <a:lnSpc>
                <a:spcPct val="150000"/>
              </a:lnSpc>
              <a:buFont typeface="Arial" panose="020B0604020202020204" pitchFamily="34" charset="0"/>
              <a:buChar char="•"/>
            </a:pPr>
            <a:endParaRPr lang="en-IN" dirty="0"/>
          </a:p>
        </p:txBody>
      </p:sp>
    </p:spTree>
    <p:extLst>
      <p:ext uri="{BB962C8B-B14F-4D97-AF65-F5344CB8AC3E}">
        <p14:creationId xmlns:p14="http://schemas.microsoft.com/office/powerpoint/2010/main" val="3416115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SERVICES</a:t>
            </a: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8D540B73-CE5C-D74E-8590-29790795DF3D}"/>
              </a:ext>
            </a:extLst>
          </p:cNvPr>
          <p:cNvSpPr txBox="1"/>
          <p:nvPr/>
        </p:nvSpPr>
        <p:spPr>
          <a:xfrm>
            <a:off x="838200" y="1830150"/>
            <a:ext cx="10515600" cy="254031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b="1" dirty="0"/>
              <a:t>AMAZON AUTO SCALING </a:t>
            </a:r>
            <a:r>
              <a:rPr lang="en-IN" dirty="0"/>
              <a:t>– It monitors the applications and automatically adjusts capacity to maintain steady, predictable performance at the lowest possible cost. </a:t>
            </a:r>
          </a:p>
          <a:p>
            <a:pPr marL="285750" indent="-285750">
              <a:lnSpc>
                <a:spcPct val="150000"/>
              </a:lnSpc>
              <a:buFont typeface="Arial" panose="020B0604020202020204" pitchFamily="34" charset="0"/>
              <a:buChar char="•"/>
            </a:pPr>
            <a:endParaRPr lang="en-IN" b="1" dirty="0"/>
          </a:p>
          <a:p>
            <a:pPr marL="285750" indent="-285750">
              <a:lnSpc>
                <a:spcPct val="150000"/>
              </a:lnSpc>
              <a:buFont typeface="Arial" panose="020B0604020202020204" pitchFamily="34" charset="0"/>
              <a:buChar char="•"/>
            </a:pPr>
            <a:r>
              <a:rPr lang="en-IN" b="1" dirty="0"/>
              <a:t>AMAZON CLOUDWATCH </a:t>
            </a:r>
            <a:r>
              <a:rPr lang="en-IN" dirty="0"/>
              <a:t>– It collects monitoring and operational data in the form of logs, metrics, and events, providing you with a unified view of AWS resources, applications, and services that run on AWS and on-premises servers.</a:t>
            </a:r>
          </a:p>
        </p:txBody>
      </p:sp>
    </p:spTree>
    <p:extLst>
      <p:ext uri="{BB962C8B-B14F-4D97-AF65-F5344CB8AC3E}">
        <p14:creationId xmlns:p14="http://schemas.microsoft.com/office/powerpoint/2010/main" val="628894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ARCHITECTURE</a:t>
            </a: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7" name="Picture 6">
            <a:extLst>
              <a:ext uri="{FF2B5EF4-FFF2-40B4-BE49-F238E27FC236}">
                <a16:creationId xmlns:a16="http://schemas.microsoft.com/office/drawing/2014/main" id="{1BC7B440-9166-4E54-A0FE-033C38AB3E39}"/>
              </a:ext>
            </a:extLst>
          </p:cNvPr>
          <p:cNvPicPr>
            <a:picLocks noChangeAspect="1"/>
          </p:cNvPicPr>
          <p:nvPr/>
        </p:nvPicPr>
        <p:blipFill>
          <a:blip r:embed="rId2"/>
          <a:stretch>
            <a:fillRect/>
          </a:stretch>
        </p:blipFill>
        <p:spPr>
          <a:xfrm>
            <a:off x="2116353" y="1447060"/>
            <a:ext cx="8031729" cy="5293137"/>
          </a:xfrm>
          <a:prstGeom prst="rect">
            <a:avLst/>
          </a:prstGeom>
        </p:spPr>
      </p:pic>
    </p:spTree>
    <p:extLst>
      <p:ext uri="{BB962C8B-B14F-4D97-AF65-F5344CB8AC3E}">
        <p14:creationId xmlns:p14="http://schemas.microsoft.com/office/powerpoint/2010/main" val="2715320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a:p>
            <a:endParaRPr lang="en-US" sz="2400"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CEAB7552-A7D5-574B-8181-768F41EDFC26}"/>
              </a:ext>
            </a:extLst>
          </p:cNvPr>
          <p:cNvPicPr>
            <a:picLocks noChangeAspect="1"/>
          </p:cNvPicPr>
          <p:nvPr/>
        </p:nvPicPr>
        <p:blipFill>
          <a:blip r:embed="rId2"/>
          <a:stretch>
            <a:fillRect/>
          </a:stretch>
        </p:blipFill>
        <p:spPr>
          <a:xfrm>
            <a:off x="1111170" y="1704516"/>
            <a:ext cx="10046825" cy="4864956"/>
          </a:xfrm>
          <a:prstGeom prst="rect">
            <a:avLst/>
          </a:prstGeom>
        </p:spPr>
      </p:pic>
    </p:spTree>
    <p:extLst>
      <p:ext uri="{BB962C8B-B14F-4D97-AF65-F5344CB8AC3E}">
        <p14:creationId xmlns:p14="http://schemas.microsoft.com/office/powerpoint/2010/main" val="2106663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0B6F86C-A43A-4B4C-BB3A-BD82FBD230AF}"/>
              </a:ext>
            </a:extLst>
          </p:cNvPr>
          <p:cNvSpPr txBox="1">
            <a:spLocks/>
          </p:cNvSpPr>
          <p:nvPr/>
        </p:nvSpPr>
        <p:spPr>
          <a:xfrm>
            <a:off x="1000575" y="664636"/>
            <a:ext cx="8761413" cy="706964"/>
          </a:xfrm>
          <a:prstGeom prst="rect">
            <a:avLst/>
          </a:prstGeom>
        </p:spPr>
        <p:txBody>
          <a:bodyPr>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400" b="1"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rPr>
              <a:t>IMPLEMENTATION</a:t>
            </a:r>
          </a:p>
          <a:p>
            <a:endParaRPr lang="en-US" sz="2400" dirty="0">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cxnSp>
        <p:nvCxnSpPr>
          <p:cNvPr id="4" name="Straight Connector 3">
            <a:extLst>
              <a:ext uri="{FF2B5EF4-FFF2-40B4-BE49-F238E27FC236}">
                <a16:creationId xmlns:a16="http://schemas.microsoft.com/office/drawing/2014/main" id="{2DC3432C-4816-EE44-8C23-C3F9E78A1A87}"/>
              </a:ext>
            </a:extLst>
          </p:cNvPr>
          <p:cNvCxnSpPr>
            <a:cxnSpLocks/>
          </p:cNvCxnSpPr>
          <p:nvPr/>
        </p:nvCxnSpPr>
        <p:spPr>
          <a:xfrm>
            <a:off x="838200" y="1371600"/>
            <a:ext cx="10515600" cy="0"/>
          </a:xfrm>
          <a:prstGeom prst="line">
            <a:avLst/>
          </a:prstGeom>
        </p:spPr>
        <p:style>
          <a:lnRef idx="1">
            <a:schemeClr val="dk1"/>
          </a:lnRef>
          <a:fillRef idx="0">
            <a:schemeClr val="dk1"/>
          </a:fillRef>
          <a:effectRef idx="0">
            <a:schemeClr val="dk1"/>
          </a:effectRef>
          <a:fontRef idx="minor">
            <a:schemeClr val="tx1"/>
          </a:fontRef>
        </p:style>
      </p:cxnSp>
      <p:pic>
        <p:nvPicPr>
          <p:cNvPr id="5" name="Picture 4">
            <a:extLst>
              <a:ext uri="{FF2B5EF4-FFF2-40B4-BE49-F238E27FC236}">
                <a16:creationId xmlns:a16="http://schemas.microsoft.com/office/drawing/2014/main" id="{08224882-4720-B948-A202-1C6DDCC63CF6}"/>
              </a:ext>
            </a:extLst>
          </p:cNvPr>
          <p:cNvPicPr>
            <a:picLocks noChangeAspect="1"/>
          </p:cNvPicPr>
          <p:nvPr/>
        </p:nvPicPr>
        <p:blipFill>
          <a:blip r:embed="rId2"/>
          <a:stretch>
            <a:fillRect/>
          </a:stretch>
        </p:blipFill>
        <p:spPr>
          <a:xfrm>
            <a:off x="1038866" y="1438186"/>
            <a:ext cx="9988981" cy="5308839"/>
          </a:xfrm>
          <a:prstGeom prst="rect">
            <a:avLst/>
          </a:prstGeom>
        </p:spPr>
      </p:pic>
    </p:spTree>
    <p:extLst>
      <p:ext uri="{BB962C8B-B14F-4D97-AF65-F5344CB8AC3E}">
        <p14:creationId xmlns:p14="http://schemas.microsoft.com/office/powerpoint/2010/main" val="5069090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otalTime>728</TotalTime>
  <Words>358</Words>
  <Application>Microsoft Office PowerPoint</Application>
  <PresentationFormat>Widescreen</PresentationFormat>
  <Paragraphs>34</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Century Gothic</vt:lpstr>
      <vt:lpstr>Segoe UI Historic</vt:lpstr>
      <vt:lpstr>Wingdings 3</vt:lpstr>
      <vt:lpstr>Ion Boardroom</vt:lpstr>
      <vt:lpstr>CSE 330 – CLOUD COMPUTING (AWS) PROJECT PRESENTATION  TEAM MEMBERS  ASWIN G E0119062 LOHIT ARUN S E0119042 PRAGADEESHWAR N E0119003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330 – CLOUD COMPUTING (AWS) PROJECT PRESENTATION  TEAM MEMBERS  ASWIN G E0119062 LOHIT ARUN S E0119042 PRAGADEESHWAR N E0119003</dc:title>
  <dc:creator>Microsoft Office User</dc:creator>
  <cp:lastModifiedBy>aswingunasekaran2001@outlook.com</cp:lastModifiedBy>
  <cp:revision>7</cp:revision>
  <dcterms:created xsi:type="dcterms:W3CDTF">2021-09-02T07:28:31Z</dcterms:created>
  <dcterms:modified xsi:type="dcterms:W3CDTF">2021-09-03T09:25:05Z</dcterms:modified>
</cp:coreProperties>
</file>

<file path=docProps/thumbnail.jpeg>
</file>